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56" r:id="rId4"/>
    <p:sldId id="268" r:id="rId5"/>
    <p:sldId id="273" r:id="rId6"/>
    <p:sldId id="269" r:id="rId7"/>
    <p:sldId id="263" r:id="rId8"/>
    <p:sldId id="257" r:id="rId9"/>
    <p:sldId id="274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6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1A6F-FA9C-4E47-8700-DB0F9A7AB812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1E692-244C-4098-83F3-FEAA96883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kTMngdA7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6992" y="251520"/>
            <a:ext cx="1196752" cy="897564"/>
          </a:xfrm>
          <a:prstGeom prst="rect">
            <a:avLst/>
          </a:prstGeom>
        </p:spPr>
      </p:pic>
      <p:pic>
        <p:nvPicPr>
          <p:cNvPr id="23" name="Рисунок 22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137156" y="211723"/>
            <a:ext cx="1196752" cy="773305"/>
          </a:xfrm>
          <a:prstGeom prst="rect">
            <a:avLst/>
          </a:prstGeom>
        </p:spPr>
      </p:pic>
      <p:pic>
        <p:nvPicPr>
          <p:cNvPr id="26" name="Рисунок 25" descr="book_png21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27426">
            <a:off x="4559604" y="141215"/>
            <a:ext cx="1095202" cy="854258"/>
          </a:xfrm>
          <a:prstGeom prst="rect">
            <a:avLst/>
          </a:prstGeom>
        </p:spPr>
      </p:pic>
      <p:pic>
        <p:nvPicPr>
          <p:cNvPr id="27" name="Рисунок 26" descr="162.jpg"/>
          <p:cNvPicPr>
            <a:picLocks noChangeAspect="1"/>
          </p:cNvPicPr>
          <p:nvPr/>
        </p:nvPicPr>
        <p:blipFill>
          <a:blip r:embed="rId5" cstate="print"/>
          <a:srcRect t="22884" b="23028"/>
          <a:stretch>
            <a:fillRect/>
          </a:stretch>
        </p:blipFill>
        <p:spPr>
          <a:xfrm rot="5245348">
            <a:off x="961065" y="420478"/>
            <a:ext cx="1268760" cy="686255"/>
          </a:xfrm>
          <a:prstGeom prst="rect">
            <a:avLst/>
          </a:prstGeom>
        </p:spPr>
      </p:pic>
      <p:pic>
        <p:nvPicPr>
          <p:cNvPr id="28" name="Рисунок 27" descr="45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25479" y="325478"/>
            <a:ext cx="1412776" cy="761819"/>
          </a:xfrm>
          <a:prstGeom prst="rect">
            <a:avLst/>
          </a:prstGeom>
        </p:spPr>
      </p:pic>
      <p:pic>
        <p:nvPicPr>
          <p:cNvPr id="39" name="Рисунок 38" descr="kTMngdA7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9120" y="1979712"/>
            <a:ext cx="1196752" cy="897564"/>
          </a:xfrm>
          <a:prstGeom prst="rect">
            <a:avLst/>
          </a:prstGeom>
        </p:spPr>
      </p:pic>
      <p:pic>
        <p:nvPicPr>
          <p:cNvPr id="40" name="Рисунок 39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289284" y="1939915"/>
            <a:ext cx="1196752" cy="773305"/>
          </a:xfrm>
          <a:prstGeom prst="rect">
            <a:avLst/>
          </a:prstGeom>
        </p:spPr>
      </p:pic>
      <p:pic>
        <p:nvPicPr>
          <p:cNvPr id="41" name="Рисунок 40" descr="book_png21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27426">
            <a:off x="150457" y="2127858"/>
            <a:ext cx="1095202" cy="854258"/>
          </a:xfrm>
          <a:prstGeom prst="rect">
            <a:avLst/>
          </a:prstGeom>
        </p:spPr>
      </p:pic>
      <p:pic>
        <p:nvPicPr>
          <p:cNvPr id="42" name="Рисунок 41" descr="162.jpg"/>
          <p:cNvPicPr>
            <a:picLocks noChangeAspect="1"/>
          </p:cNvPicPr>
          <p:nvPr/>
        </p:nvPicPr>
        <p:blipFill>
          <a:blip r:embed="rId5" cstate="print"/>
          <a:srcRect t="22884" b="23028"/>
          <a:stretch>
            <a:fillRect/>
          </a:stretch>
        </p:blipFill>
        <p:spPr>
          <a:xfrm rot="5245348">
            <a:off x="2113193" y="2148670"/>
            <a:ext cx="1268760" cy="686255"/>
          </a:xfrm>
          <a:prstGeom prst="rect">
            <a:avLst/>
          </a:prstGeom>
        </p:spPr>
      </p:pic>
      <p:pic>
        <p:nvPicPr>
          <p:cNvPr id="43" name="Рисунок 42" descr="45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826649" y="2053670"/>
            <a:ext cx="1412776" cy="761819"/>
          </a:xfrm>
          <a:prstGeom prst="rect">
            <a:avLst/>
          </a:prstGeom>
        </p:spPr>
      </p:pic>
      <p:pic>
        <p:nvPicPr>
          <p:cNvPr id="44" name="Рисунок 43" descr="kTMngdA7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3504" y="7982746"/>
            <a:ext cx="1196752" cy="897564"/>
          </a:xfrm>
          <a:prstGeom prst="rect">
            <a:avLst/>
          </a:prstGeom>
        </p:spPr>
      </p:pic>
      <p:pic>
        <p:nvPicPr>
          <p:cNvPr id="45" name="Рисунок 44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173668" y="7942949"/>
            <a:ext cx="1196752" cy="773305"/>
          </a:xfrm>
          <a:prstGeom prst="rect">
            <a:avLst/>
          </a:prstGeom>
        </p:spPr>
      </p:pic>
      <p:pic>
        <p:nvPicPr>
          <p:cNvPr id="46" name="Рисунок 45" descr="book_png21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27426">
            <a:off x="3596116" y="7872441"/>
            <a:ext cx="1095202" cy="854258"/>
          </a:xfrm>
          <a:prstGeom prst="rect">
            <a:avLst/>
          </a:prstGeom>
        </p:spPr>
      </p:pic>
      <p:pic>
        <p:nvPicPr>
          <p:cNvPr id="47" name="Рисунок 46" descr="162.jpg"/>
          <p:cNvPicPr>
            <a:picLocks noChangeAspect="1"/>
          </p:cNvPicPr>
          <p:nvPr/>
        </p:nvPicPr>
        <p:blipFill>
          <a:blip r:embed="rId5" cstate="print"/>
          <a:srcRect t="22884" b="23028"/>
          <a:stretch>
            <a:fillRect/>
          </a:stretch>
        </p:blipFill>
        <p:spPr>
          <a:xfrm rot="5245348">
            <a:off x="-2423" y="8151704"/>
            <a:ext cx="1268760" cy="686255"/>
          </a:xfrm>
          <a:prstGeom prst="rect">
            <a:avLst/>
          </a:prstGeom>
        </p:spPr>
      </p:pic>
      <p:pic>
        <p:nvPicPr>
          <p:cNvPr id="48" name="Рисунок 47" descr="45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4372281" y="8056704"/>
            <a:ext cx="1412776" cy="761819"/>
          </a:xfrm>
          <a:prstGeom prst="rect">
            <a:avLst/>
          </a:prstGeom>
        </p:spPr>
      </p:pic>
      <p:pic>
        <p:nvPicPr>
          <p:cNvPr id="49" name="Рисунок 48" descr="kTMngdA7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9367" y="6077236"/>
            <a:ext cx="1196752" cy="897564"/>
          </a:xfrm>
          <a:prstGeom prst="rect">
            <a:avLst/>
          </a:prstGeom>
        </p:spPr>
      </p:pic>
      <p:pic>
        <p:nvPicPr>
          <p:cNvPr id="50" name="Рисунок 49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8924" y="6151875"/>
            <a:ext cx="1196752" cy="773305"/>
          </a:xfrm>
          <a:prstGeom prst="rect">
            <a:avLst/>
          </a:prstGeom>
        </p:spPr>
      </p:pic>
      <p:pic>
        <p:nvPicPr>
          <p:cNvPr id="51" name="Рисунок 50" descr="book_png21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27426">
            <a:off x="2399363" y="6081367"/>
            <a:ext cx="1095202" cy="854258"/>
          </a:xfrm>
          <a:prstGeom prst="rect">
            <a:avLst/>
          </a:prstGeom>
        </p:spPr>
      </p:pic>
      <p:pic>
        <p:nvPicPr>
          <p:cNvPr id="52" name="Рисунок 51" descr="162.jpg"/>
          <p:cNvPicPr>
            <a:picLocks noChangeAspect="1"/>
          </p:cNvPicPr>
          <p:nvPr/>
        </p:nvPicPr>
        <p:blipFill>
          <a:blip r:embed="rId5" cstate="print"/>
          <a:srcRect t="22884" b="23028"/>
          <a:stretch>
            <a:fillRect/>
          </a:stretch>
        </p:blipFill>
        <p:spPr>
          <a:xfrm rot="5245348">
            <a:off x="4462073" y="6246193"/>
            <a:ext cx="1268760" cy="686255"/>
          </a:xfrm>
          <a:prstGeom prst="rect">
            <a:avLst/>
          </a:prstGeom>
        </p:spPr>
      </p:pic>
      <p:pic>
        <p:nvPicPr>
          <p:cNvPr id="53" name="Рисунок 52" descr="45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3319545" y="6121615"/>
            <a:ext cx="1412776" cy="761819"/>
          </a:xfrm>
          <a:prstGeom prst="rect">
            <a:avLst/>
          </a:prstGeom>
        </p:spPr>
      </p:pic>
      <p:pic>
        <p:nvPicPr>
          <p:cNvPr id="54" name="Рисунок 53" descr="kTMngdA7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11960"/>
            <a:ext cx="1196752" cy="897564"/>
          </a:xfrm>
          <a:prstGeom prst="rect">
            <a:avLst/>
          </a:prstGeom>
        </p:spPr>
      </p:pic>
      <p:pic>
        <p:nvPicPr>
          <p:cNvPr id="55" name="Рисунок 54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585428" y="4063644"/>
            <a:ext cx="1196752" cy="773305"/>
          </a:xfrm>
          <a:prstGeom prst="rect">
            <a:avLst/>
          </a:prstGeom>
        </p:spPr>
      </p:pic>
      <p:pic>
        <p:nvPicPr>
          <p:cNvPr id="56" name="Рисунок 55" descr="book_png21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27426">
            <a:off x="1319244" y="4209160"/>
            <a:ext cx="1095202" cy="854258"/>
          </a:xfrm>
          <a:prstGeom prst="rect">
            <a:avLst/>
          </a:prstGeom>
        </p:spPr>
      </p:pic>
      <p:pic>
        <p:nvPicPr>
          <p:cNvPr id="57" name="Рисунок 56" descr="162.jpg"/>
          <p:cNvPicPr>
            <a:picLocks noChangeAspect="1"/>
          </p:cNvPicPr>
          <p:nvPr/>
        </p:nvPicPr>
        <p:blipFill>
          <a:blip r:embed="rId5" cstate="print"/>
          <a:srcRect t="22884" b="23028"/>
          <a:stretch>
            <a:fillRect/>
          </a:stretch>
        </p:blipFill>
        <p:spPr>
          <a:xfrm rot="5245348">
            <a:off x="3409337" y="4272399"/>
            <a:ext cx="1268760" cy="686255"/>
          </a:xfrm>
          <a:prstGeom prst="rect">
            <a:avLst/>
          </a:prstGeom>
        </p:spPr>
      </p:pic>
      <p:pic>
        <p:nvPicPr>
          <p:cNvPr id="58" name="Рисунок 57" descr="45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2122793" y="4177399"/>
            <a:ext cx="1412776" cy="761819"/>
          </a:xfrm>
          <a:prstGeom prst="rect">
            <a:avLst/>
          </a:prstGeom>
        </p:spPr>
      </p:pic>
      <p:cxnSp>
        <p:nvCxnSpPr>
          <p:cNvPr id="63" name="Прямая соединительная линия 62"/>
          <p:cNvCxnSpPr/>
          <p:nvPr/>
        </p:nvCxnSpPr>
        <p:spPr>
          <a:xfrm>
            <a:off x="0" y="1619672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0" y="3419872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0" y="5436096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0" y="7308304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1</a:t>
            </a:r>
            <a:endParaRPr lang="ru-RU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TMngdA7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43608"/>
            <a:ext cx="1196752" cy="897564"/>
          </a:xfrm>
          <a:prstGeom prst="rect">
            <a:avLst/>
          </a:prstGeom>
        </p:spPr>
      </p:pic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95736"/>
            <a:ext cx="1196752" cy="773305"/>
          </a:xfrm>
          <a:prstGeom prst="rect">
            <a:avLst/>
          </a:prstGeom>
        </p:spPr>
      </p:pic>
      <p:pic>
        <p:nvPicPr>
          <p:cNvPr id="7" name="Рисунок 6" descr="book_png21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95202" cy="854258"/>
          </a:xfrm>
          <a:prstGeom prst="rect">
            <a:avLst/>
          </a:prstGeom>
        </p:spPr>
      </p:pic>
      <p:pic>
        <p:nvPicPr>
          <p:cNvPr id="8" name="Рисунок 7" descr="162.jpg"/>
          <p:cNvPicPr>
            <a:picLocks noChangeAspect="1"/>
          </p:cNvPicPr>
          <p:nvPr/>
        </p:nvPicPr>
        <p:blipFill>
          <a:blip r:embed="rId5" cstate="print"/>
          <a:srcRect t="22884" b="23028"/>
          <a:stretch>
            <a:fillRect/>
          </a:stretch>
        </p:blipFill>
        <p:spPr>
          <a:xfrm>
            <a:off x="0" y="3203848"/>
            <a:ext cx="1268760" cy="686255"/>
          </a:xfrm>
          <a:prstGeom prst="rect">
            <a:avLst/>
          </a:prstGeom>
        </p:spPr>
      </p:pic>
      <p:pic>
        <p:nvPicPr>
          <p:cNvPr id="9" name="Рисунок 8" descr="45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211960"/>
            <a:ext cx="1412776" cy="7618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28800" y="25152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Библиотека – разгадывание кроссворда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28800" y="334786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Зона </a:t>
            </a:r>
            <a:r>
              <a:rPr lang="ru-RU" dirty="0" smtClean="0"/>
              <a:t>отдыха –  </a:t>
            </a:r>
            <a:r>
              <a:rPr lang="ru-RU" dirty="0" smtClean="0"/>
              <a:t>отгадывание загадок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628800" y="233975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Кабинет технологии </a:t>
            </a:r>
            <a:r>
              <a:rPr lang="ru-RU" dirty="0" smtClean="0"/>
              <a:t>–  разгадывание </a:t>
            </a:r>
            <a:r>
              <a:rPr lang="ru-RU" dirty="0" err="1" smtClean="0"/>
              <a:t>филворда</a:t>
            </a:r>
            <a:endParaRPr lang="ru-RU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1628800" y="125963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Спортзал</a:t>
            </a:r>
            <a:r>
              <a:rPr lang="ru-RU" dirty="0" smtClean="0"/>
              <a:t>–  </a:t>
            </a:r>
            <a:r>
              <a:rPr lang="ru-RU" dirty="0" err="1" smtClean="0"/>
              <a:t>физкульт</a:t>
            </a:r>
            <a:r>
              <a:rPr lang="ru-RU" dirty="0" smtClean="0"/>
              <a:t> разминка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628800" y="42839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Скамья </a:t>
            </a:r>
            <a:r>
              <a:rPr lang="ru-RU" dirty="0" smtClean="0"/>
              <a:t>примирения </a:t>
            </a:r>
            <a:r>
              <a:rPr lang="ru-RU" dirty="0" smtClean="0"/>
              <a:t>– отвечать </a:t>
            </a:r>
            <a:r>
              <a:rPr lang="ru-RU" dirty="0" smtClean="0"/>
              <a:t>на  </a:t>
            </a:r>
            <a:r>
              <a:rPr lang="ru-RU" dirty="0" smtClean="0"/>
              <a:t>вопросы</a:t>
            </a: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395536"/>
          <a:ext cx="3107767" cy="3047998"/>
        </p:xfrm>
        <a:graphic>
          <a:graphicData uri="http://schemas.openxmlformats.org/drawingml/2006/table">
            <a:tbl>
              <a:tblPr/>
              <a:tblGrid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</a:tblGrid>
              <a:tr h="17929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212976" y="323528"/>
          <a:ext cx="3645024" cy="3795631"/>
        </p:xfrm>
        <a:graphic>
          <a:graphicData uri="http://schemas.openxmlformats.org/drawingml/2006/table">
            <a:tbl>
              <a:tblPr/>
              <a:tblGrid>
                <a:gridCol w="3645024"/>
              </a:tblGrid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горизонтали: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Какая электронная компьютерная сеть объединяет компьютеры в пределах одного здания, помещения?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 Организация поставщиков подключения к интернету.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 Преобладающий язык в интернете.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9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 Наука о способах сбора, хранения, обработки, передачи, анализа и оценки информации с применением компьютерных технологий.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 startAt="5"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Программное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обеспечение для просмотра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228600" indent="-228600" algn="l" fontAlgn="b">
                        <a:buNone/>
                      </a:pPr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веб-страниц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вертикали: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Российская поисковая система.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 Всемирная система объединённых компьютерных сетей для хранения и передачи информации.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9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 Графическое изображение рекламного характера, как правило, содержит гиперссылку на сайт рекламодателя.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77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 Самая распространенная антивирусная программа.  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0" y="5743904"/>
          <a:ext cx="3107767" cy="3047998"/>
        </p:xfrm>
        <a:graphic>
          <a:graphicData uri="http://schemas.openxmlformats.org/drawingml/2006/table">
            <a:tbl>
              <a:tblPr/>
              <a:tblGrid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  <a:gridCol w="239059"/>
              </a:tblGrid>
              <a:tr h="17929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294"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212976" y="5348369"/>
          <a:ext cx="3645024" cy="3795631"/>
        </p:xfrm>
        <a:graphic>
          <a:graphicData uri="http://schemas.openxmlformats.org/drawingml/2006/table">
            <a:tbl>
              <a:tblPr/>
              <a:tblGrid>
                <a:gridCol w="3645024"/>
              </a:tblGrid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горизонтали: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Какая электронная компьютерная сеть объединяет компьютеры в пределах одного здания, помещения?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 Организация поставщиков подключения к интернету.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 Преобладающий язык в интернете.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9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 Наука о способах сбора, хранения, обработки, передачи, анализа и оценки информации с применением компьютерных технологий.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 startAt="5"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Программное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обеспечение для просмотра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228600" indent="-228600" algn="l" fontAlgn="b">
                        <a:buNone/>
                      </a:pPr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веб-страниц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вертикали: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Российская поисковая система.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 Всемирная система объединённых компьютерных сетей для хранения и передачи информации.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9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 Графическое изображение рекламного характера, как правило, содержит гиперссылку на сайт рекламодателя.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477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 Самая распространенная антивирусная программа.  </a:t>
                      </a:r>
                    </a:p>
                  </a:txBody>
                  <a:tcPr marL="5103" marR="5103" marT="51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2</a:t>
            </a:r>
            <a:endParaRPr lang="ru-RU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04655" y="2051716"/>
          <a:ext cx="6120688" cy="5472606"/>
        </p:xfrm>
        <a:graphic>
          <a:graphicData uri="http://schemas.openxmlformats.org/drawingml/2006/table">
            <a:tbl>
              <a:tblPr/>
              <a:tblGrid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  <a:gridCol w="437192"/>
              </a:tblGrid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л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л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ь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я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й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г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л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й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й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б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ф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б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з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91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й</a:t>
                      </a: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55576"/>
            <a:ext cx="6858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Я буду называть слова, если они связанны с интернетом, то вы должны приседать, если не связаны – то подпрыгивать. </a:t>
            </a:r>
          </a:p>
          <a:p>
            <a:r>
              <a:rPr lang="ru-RU" sz="1400" dirty="0" smtClean="0"/>
              <a:t>Начали!</a:t>
            </a:r>
          </a:p>
          <a:p>
            <a:endParaRPr lang="ru-RU" sz="1400" dirty="0" smtClean="0"/>
          </a:p>
          <a:p>
            <a:r>
              <a:rPr lang="ru-RU" sz="1400" b="1" i="1" dirty="0" smtClean="0"/>
              <a:t>Вирус ,  сайт, </a:t>
            </a:r>
            <a:r>
              <a:rPr lang="ru-RU" sz="1400" i="1" dirty="0" smtClean="0"/>
              <a:t>машина,</a:t>
            </a:r>
            <a:r>
              <a:rPr lang="ru-RU" sz="1400" b="1" i="1" dirty="0" smtClean="0"/>
              <a:t> информация</a:t>
            </a:r>
            <a:r>
              <a:rPr lang="ru-RU" sz="1400" i="1" dirty="0" smtClean="0"/>
              <a:t>, велосипед, цепь, </a:t>
            </a:r>
            <a:r>
              <a:rPr lang="ru-RU" sz="1400" i="1" dirty="0" err="1" smtClean="0"/>
              <a:t>зарядник</a:t>
            </a:r>
            <a:r>
              <a:rPr lang="ru-RU" sz="1400" i="1" dirty="0" smtClean="0"/>
              <a:t>, </a:t>
            </a:r>
            <a:r>
              <a:rPr lang="ru-RU" sz="1400" b="1" i="1" dirty="0" smtClean="0"/>
              <a:t>новость,</a:t>
            </a:r>
            <a:r>
              <a:rPr lang="ru-RU" sz="1400" i="1" dirty="0" smtClean="0"/>
              <a:t> вес, </a:t>
            </a:r>
            <a:r>
              <a:rPr lang="ru-RU" sz="1400" b="1" i="1" dirty="0" smtClean="0"/>
              <a:t>в контакте, провайдер, </a:t>
            </a:r>
            <a:r>
              <a:rPr lang="ru-RU" sz="1400" i="1" dirty="0" smtClean="0"/>
              <a:t>пенал, </a:t>
            </a:r>
            <a:r>
              <a:rPr lang="ru-RU" sz="1400" b="1" i="1" dirty="0" err="1" smtClean="0"/>
              <a:t>касперский</a:t>
            </a:r>
            <a:r>
              <a:rPr lang="ru-RU" sz="1400" b="1" i="1" dirty="0" smtClean="0"/>
              <a:t>, </a:t>
            </a:r>
            <a:r>
              <a:rPr lang="ru-RU" sz="1400" b="1" i="1" dirty="0" err="1" smtClean="0"/>
              <a:t>брендмауэр</a:t>
            </a:r>
            <a:r>
              <a:rPr lang="ru-RU" sz="1400" b="1" i="1" dirty="0" smtClean="0"/>
              <a:t>, </a:t>
            </a:r>
            <a:r>
              <a:rPr lang="ru-RU" sz="1400" b="1" i="1" dirty="0" err="1" smtClean="0"/>
              <a:t>файеруол</a:t>
            </a:r>
            <a:r>
              <a:rPr lang="ru-RU" sz="1400" i="1" dirty="0" smtClean="0"/>
              <a:t>, глобус, дневник, молния, </a:t>
            </a:r>
            <a:r>
              <a:rPr lang="ru-RU" sz="1400" b="1" i="1" dirty="0" smtClean="0"/>
              <a:t>музыка, игры</a:t>
            </a:r>
            <a:r>
              <a:rPr lang="ru-RU" sz="1400" i="1" dirty="0" smtClean="0"/>
              <a:t>.</a:t>
            </a:r>
            <a:endParaRPr lang="ru-RU" sz="14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48680" y="25152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Физминутка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3</a:t>
            </a:r>
            <a:endParaRPr lang="ru-RU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2660" y="323528"/>
          <a:ext cx="6120675" cy="3672408"/>
        </p:xfrm>
        <a:graphic>
          <a:graphicData uri="http://schemas.openxmlformats.org/drawingml/2006/table">
            <a:tbl>
              <a:tblPr/>
              <a:tblGrid>
                <a:gridCol w="680075"/>
                <a:gridCol w="680075"/>
                <a:gridCol w="680075"/>
                <a:gridCol w="680075"/>
                <a:gridCol w="680075"/>
                <a:gridCol w="680075"/>
                <a:gridCol w="680075"/>
                <a:gridCol w="680075"/>
                <a:gridCol w="680075"/>
              </a:tblGrid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Ф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04664" y="4860032"/>
          <a:ext cx="6120675" cy="3672408"/>
        </p:xfrm>
        <a:graphic>
          <a:graphicData uri="http://schemas.openxmlformats.org/drawingml/2006/table">
            <a:tbl>
              <a:tblPr/>
              <a:tblGrid>
                <a:gridCol w="680075"/>
                <a:gridCol w="680075"/>
                <a:gridCol w="680075"/>
                <a:gridCol w="680075"/>
                <a:gridCol w="680075"/>
                <a:gridCol w="680075"/>
                <a:gridCol w="680075"/>
                <a:gridCol w="680075"/>
                <a:gridCol w="680075"/>
              </a:tblGrid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Ф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4</a:t>
            </a:r>
            <a:endParaRPr lang="ru-RU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40" y="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Загадки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8640" y="395536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Если я в игру играю,</a:t>
            </a:r>
          </a:p>
          <a:p>
            <a:r>
              <a:rPr lang="ru-RU" sz="1400" dirty="0" smtClean="0"/>
              <a:t>То на кнопки нажимаю.</a:t>
            </a:r>
          </a:p>
          <a:p>
            <a:r>
              <a:rPr lang="ru-RU" sz="1400" dirty="0" smtClean="0"/>
              <a:t>Кнопки, рычаги и хвостик…</a:t>
            </a:r>
          </a:p>
          <a:p>
            <a:r>
              <a:rPr lang="ru-RU" sz="1400" dirty="0" smtClean="0"/>
              <a:t>Догадались? Это…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4984" y="1043608"/>
            <a:ext cx="10421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/>
              <a:t>Джойстик</a:t>
            </a:r>
            <a:endParaRPr lang="ru-RU" sz="14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632" y="1475656"/>
            <a:ext cx="3429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Компьютер будет молчалив,</a:t>
            </a:r>
          </a:p>
          <a:p>
            <a:r>
              <a:rPr lang="ru-RU" sz="1400" dirty="0" smtClean="0"/>
              <a:t>Коль нет с ним рядом дев таких.</a:t>
            </a:r>
          </a:p>
          <a:p>
            <a:r>
              <a:rPr lang="ru-RU" sz="1400" dirty="0" smtClean="0"/>
              <a:t>А если есть, он говорит,</a:t>
            </a:r>
          </a:p>
          <a:p>
            <a:r>
              <a:rPr lang="ru-RU" sz="1400" dirty="0" smtClean="0"/>
              <a:t>Поет, играет и пищит.</a:t>
            </a:r>
          </a:p>
          <a:p>
            <a:r>
              <a:rPr lang="ru-RU" sz="1400" dirty="0" smtClean="0"/>
              <a:t>Стоят над ним  в сторонке</a:t>
            </a:r>
          </a:p>
          <a:p>
            <a:r>
              <a:rPr lang="ru-RU" sz="1400" dirty="0" smtClean="0"/>
              <a:t>Близняшки две…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6992" y="2483768"/>
            <a:ext cx="8450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/>
              <a:t>Колонки</a:t>
            </a:r>
            <a:endParaRPr lang="ru-RU" sz="1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6632" y="2987824"/>
            <a:ext cx="3501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Вставил диск в него, и вот –</a:t>
            </a:r>
          </a:p>
          <a:p>
            <a:r>
              <a:rPr lang="ru-RU" sz="1400" dirty="0" smtClean="0"/>
              <a:t>Заработал …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84984" y="3203848"/>
            <a:ext cx="3429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 smtClean="0"/>
              <a:t>Дисковод</a:t>
            </a:r>
            <a:endParaRPr lang="ru-RU" sz="1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6632" y="3563888"/>
            <a:ext cx="357301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Корпус компьютера. В нем то хранится,</a:t>
            </a:r>
          </a:p>
          <a:p>
            <a:r>
              <a:rPr lang="ru-RU" sz="1400" dirty="0" smtClean="0"/>
              <a:t>Что компьютеру пригодится.</a:t>
            </a:r>
          </a:p>
          <a:p>
            <a:r>
              <a:rPr lang="ru-RU" sz="1400" dirty="0" smtClean="0"/>
              <a:t>Корпус из пластика, стали, стекла,</a:t>
            </a:r>
          </a:p>
          <a:p>
            <a:r>
              <a:rPr lang="ru-RU" sz="1400" dirty="0" smtClean="0"/>
              <a:t>В нем материнская плата жила,</a:t>
            </a:r>
          </a:p>
          <a:p>
            <a:r>
              <a:rPr lang="ru-RU" sz="1400" dirty="0" smtClean="0"/>
              <a:t>А также процессор,</a:t>
            </a:r>
          </a:p>
          <a:p>
            <a:r>
              <a:rPr lang="ru-RU" sz="1400" dirty="0" smtClean="0"/>
              <a:t>ОЗУ, дисковод…</a:t>
            </a:r>
          </a:p>
          <a:p>
            <a:r>
              <a:rPr lang="ru-RU" sz="1400" dirty="0" smtClean="0"/>
              <a:t>Что это за корпус, скажите, народ?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12976" y="4788024"/>
            <a:ext cx="3429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 smtClean="0"/>
              <a:t>Системный блок</a:t>
            </a:r>
            <a:endParaRPr lang="ru-RU" sz="14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8640" y="5292080"/>
            <a:ext cx="3501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Это пластина, на ней микросхемы,</a:t>
            </a:r>
          </a:p>
          <a:p>
            <a:r>
              <a:rPr lang="ru-RU" sz="1400" dirty="0" smtClean="0"/>
              <a:t>Компьютерной компоненты системы.</a:t>
            </a:r>
          </a:p>
          <a:p>
            <a:r>
              <a:rPr lang="ru-RU" sz="1400" dirty="0" smtClean="0"/>
              <a:t>Очень важна она, очень ребята!</a:t>
            </a:r>
          </a:p>
          <a:p>
            <a:r>
              <a:rPr lang="ru-RU" sz="1400" dirty="0" smtClean="0"/>
              <a:t>Зовется она…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84984" y="5940152"/>
            <a:ext cx="2520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Материнская плата</a:t>
            </a:r>
            <a:endParaRPr lang="ru-RU" sz="14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5</a:t>
            </a:r>
            <a:endParaRPr lang="ru-RU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92696"/>
            <a:ext cx="6858000" cy="892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/>
              <a:t>1. </a:t>
            </a:r>
            <a:r>
              <a:rPr lang="ru-RU" sz="1400" b="1" dirty="0" smtClean="0"/>
              <a:t>Вы хотите разместить фотографию друга на домашней </a:t>
            </a:r>
            <a:r>
              <a:rPr lang="ru-RU" sz="1400" b="1" dirty="0" err="1" smtClean="0"/>
              <a:t>веб-странице</a:t>
            </a:r>
            <a:r>
              <a:rPr lang="ru-RU" sz="1400" b="1" dirty="0" smtClean="0"/>
              <a:t> или отправить в </a:t>
            </a:r>
            <a:r>
              <a:rPr lang="ru-RU" sz="1400" b="1" dirty="0" err="1" smtClean="0"/>
              <a:t>фотогалерею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в</a:t>
            </a:r>
            <a:r>
              <a:rPr lang="ru-RU" sz="1400" b="1" dirty="0" smtClean="0"/>
              <a:t> интернете. Как вы должны поступить?</a:t>
            </a:r>
          </a:p>
          <a:p>
            <a:r>
              <a:rPr lang="ru-RU" sz="1400" dirty="0" smtClean="0"/>
              <a:t>- можно свободно разместить фотографию в интернете,</a:t>
            </a:r>
          </a:p>
          <a:p>
            <a:r>
              <a:rPr lang="ru-RU" sz="1400" dirty="0" smtClean="0"/>
              <a:t>- перед размещением фотографии необходимо спросить разрешение друга</a:t>
            </a:r>
          </a:p>
          <a:p>
            <a:r>
              <a:rPr lang="ru-RU" sz="1400" dirty="0" smtClean="0"/>
              <a:t>- можно свободно разместить фотографию на своей </a:t>
            </a:r>
            <a:r>
              <a:rPr lang="ru-RU" sz="1400" dirty="0" err="1" smtClean="0"/>
              <a:t>веб-странице</a:t>
            </a:r>
            <a:r>
              <a:rPr lang="ru-RU" sz="1400" dirty="0" smtClean="0"/>
              <a:t>, но ее нельзя отправлять на другие сайты,</a:t>
            </a:r>
          </a:p>
          <a:p>
            <a:pPr>
              <a:buFontTx/>
              <a:buChar char="-"/>
            </a:pPr>
            <a:r>
              <a:rPr lang="ru-RU" sz="1400" dirty="0" smtClean="0"/>
              <a:t>фотографию нельзя размещать и отправлять, даже если друг дал разрешение.</a:t>
            </a:r>
          </a:p>
          <a:p>
            <a:pPr>
              <a:buFontTx/>
              <a:buChar char="-"/>
            </a:pPr>
            <a:endParaRPr lang="ru-RU" sz="1400" dirty="0" smtClean="0"/>
          </a:p>
          <a:p>
            <a:r>
              <a:rPr lang="ru-RU" sz="1400" dirty="0" smtClean="0"/>
              <a:t>2. </a:t>
            </a:r>
            <a:r>
              <a:rPr lang="ru-RU" sz="1400" b="1" dirty="0" smtClean="0"/>
              <a:t>Можно ли удалить собственную фотографию с </a:t>
            </a:r>
            <a:r>
              <a:rPr lang="ru-RU" sz="1400" b="1" dirty="0" err="1" smtClean="0"/>
              <a:t>веб-страницы</a:t>
            </a:r>
            <a:r>
              <a:rPr lang="ru-RU" sz="1400" b="1" dirty="0" smtClean="0"/>
              <a:t> после того, как она была опубликована на ней?</a:t>
            </a:r>
          </a:p>
          <a:p>
            <a:r>
              <a:rPr lang="ru-RU" sz="1400" dirty="0" smtClean="0"/>
              <a:t>- после публикации фотографии в интернете, ее больше невозможно контролировать. Возможно, что ее никогда не удастся удалить.</a:t>
            </a:r>
          </a:p>
          <a:p>
            <a:r>
              <a:rPr lang="ru-RU" sz="1400" dirty="0" smtClean="0"/>
              <a:t>- фотографию можно удалить, попросив </a:t>
            </a:r>
            <a:r>
              <a:rPr lang="ru-RU" sz="1400" dirty="0" err="1" smtClean="0"/>
              <a:t>веб-мастера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- можно самому удалить фотографию с </a:t>
            </a:r>
            <a:r>
              <a:rPr lang="ru-RU" sz="1400" dirty="0" err="1" smtClean="0"/>
              <a:t>веб-сайта</a:t>
            </a:r>
            <a:r>
              <a:rPr lang="ru-RU" sz="1400" dirty="0" smtClean="0"/>
              <a:t>,</a:t>
            </a:r>
          </a:p>
          <a:p>
            <a:pPr>
              <a:buFontTx/>
              <a:buChar char="-"/>
            </a:pPr>
            <a:r>
              <a:rPr lang="ru-RU" sz="1400" dirty="0" smtClean="0"/>
              <a:t>можно обратиться в полицию.</a:t>
            </a:r>
          </a:p>
          <a:p>
            <a:pPr>
              <a:buFontTx/>
              <a:buChar char="-"/>
            </a:pPr>
            <a:endParaRPr lang="ru-RU" sz="1400" dirty="0" smtClean="0"/>
          </a:p>
          <a:p>
            <a:r>
              <a:rPr lang="ru-RU" sz="1400" dirty="0" smtClean="0"/>
              <a:t>3. </a:t>
            </a:r>
            <a:r>
              <a:rPr lang="ru-RU" sz="1400" b="1" dirty="0" smtClean="0"/>
              <a:t>При просмотре </a:t>
            </a:r>
            <a:r>
              <a:rPr lang="ru-RU" sz="1400" b="1" dirty="0" err="1" smtClean="0"/>
              <a:t>веб-сайтов</a:t>
            </a:r>
            <a:r>
              <a:rPr lang="ru-RU" sz="1400" b="1" dirty="0" smtClean="0"/>
              <a:t> и общении через интернет:</a:t>
            </a:r>
          </a:p>
          <a:p>
            <a:r>
              <a:rPr lang="ru-RU" sz="1400" dirty="0" smtClean="0"/>
              <a:t>- вы оставляете электронные следы, по которым можно определить, какие страницы вы просматривали и какой IP адрес вы использовали,</a:t>
            </a:r>
          </a:p>
          <a:p>
            <a:r>
              <a:rPr lang="ru-RU" sz="1400" dirty="0" smtClean="0"/>
              <a:t>- вы оставляете электронные следы, которые можно удалить самому,</a:t>
            </a:r>
          </a:p>
          <a:p>
            <a:r>
              <a:rPr lang="ru-RU" sz="1400" dirty="0" smtClean="0"/>
              <a:t>- никто не может проследить, какие </a:t>
            </a:r>
            <a:r>
              <a:rPr lang="ru-RU" sz="1400" dirty="0" err="1" smtClean="0"/>
              <a:t>веб-страницы</a:t>
            </a:r>
            <a:r>
              <a:rPr lang="ru-RU" sz="1400" dirty="0" smtClean="0"/>
              <a:t> вы посещали,</a:t>
            </a:r>
          </a:p>
          <a:p>
            <a:pPr>
              <a:buFontTx/>
              <a:buChar char="-"/>
            </a:pPr>
            <a:r>
              <a:rPr lang="ru-RU" sz="1400" dirty="0" smtClean="0"/>
              <a:t>вы оставляете электронные следы, которые хранятся только на вашем компьютере.</a:t>
            </a:r>
          </a:p>
          <a:p>
            <a:pPr>
              <a:buFontTx/>
              <a:buChar char="-"/>
            </a:pPr>
            <a:endParaRPr lang="ru-RU" sz="1400" dirty="0" smtClean="0"/>
          </a:p>
          <a:p>
            <a:r>
              <a:rPr lang="ru-RU" sz="1400" dirty="0" smtClean="0"/>
              <a:t>4. </a:t>
            </a:r>
            <a:r>
              <a:rPr lang="ru-RU" sz="1400" b="1" dirty="0" smtClean="0"/>
              <a:t>Какую информацию не следует разглашать в чатах?</a:t>
            </a:r>
          </a:p>
          <a:p>
            <a:r>
              <a:rPr lang="ru-RU" sz="1400" dirty="0" smtClean="0"/>
              <a:t>- о своих хобби,</a:t>
            </a:r>
          </a:p>
          <a:p>
            <a:r>
              <a:rPr lang="ru-RU" sz="1400" dirty="0" smtClean="0"/>
              <a:t>- домашний адрес,</a:t>
            </a:r>
          </a:p>
          <a:p>
            <a:r>
              <a:rPr lang="ru-RU" sz="1400" dirty="0" smtClean="0"/>
              <a:t>- свой псевдоним,</a:t>
            </a:r>
          </a:p>
          <a:p>
            <a:pPr>
              <a:buFontTx/>
              <a:buChar char="-"/>
            </a:pPr>
            <a:r>
              <a:rPr lang="ru-RU" sz="1400" dirty="0" smtClean="0"/>
              <a:t>о любимой музыкальной группе.</a:t>
            </a:r>
          </a:p>
          <a:p>
            <a:pPr>
              <a:buFontTx/>
              <a:buChar char="-"/>
            </a:pPr>
            <a:endParaRPr lang="ru-RU" sz="1400" dirty="0" smtClean="0"/>
          </a:p>
          <a:p>
            <a:r>
              <a:rPr lang="ru-RU" sz="1400" dirty="0" smtClean="0"/>
              <a:t>5. </a:t>
            </a:r>
            <a:r>
              <a:rPr lang="ru-RU" sz="1400" b="1" dirty="0" smtClean="0"/>
              <a:t>Можно ли проникнуть в незащищенный компьютер пользователя с другого компьютера?</a:t>
            </a:r>
          </a:p>
          <a:p>
            <a:r>
              <a:rPr lang="ru-RU" sz="1400" dirty="0" smtClean="0"/>
              <a:t>- нет,</a:t>
            </a:r>
          </a:p>
          <a:p>
            <a:r>
              <a:rPr lang="ru-RU" sz="1400" dirty="0" smtClean="0"/>
              <a:t>- только если пользователь откроет доступ,</a:t>
            </a:r>
          </a:p>
          <a:p>
            <a:r>
              <a:rPr lang="ru-RU" sz="1400" dirty="0" smtClean="0"/>
              <a:t>- да,</a:t>
            </a:r>
          </a:p>
          <a:p>
            <a:pPr>
              <a:buFontTx/>
              <a:buChar char="-"/>
            </a:pPr>
            <a:r>
              <a:rPr lang="ru-RU" sz="1400" dirty="0" smtClean="0"/>
              <a:t>да, но при этом будет слышен стук.</a:t>
            </a:r>
          </a:p>
          <a:p>
            <a:pPr>
              <a:buFontTx/>
              <a:buChar char="-"/>
            </a:pPr>
            <a:endParaRPr lang="ru-RU" sz="1400" dirty="0" smtClean="0"/>
          </a:p>
          <a:p>
            <a:r>
              <a:rPr lang="ru-RU" sz="1400" dirty="0" smtClean="0"/>
              <a:t>6. </a:t>
            </a:r>
            <a:r>
              <a:rPr lang="ru-RU" sz="1400" b="1" dirty="0" smtClean="0"/>
              <a:t>Что такое «</a:t>
            </a:r>
            <a:r>
              <a:rPr lang="ru-RU" sz="1400" b="1" dirty="0" err="1" smtClean="0"/>
              <a:t>Zafi.D</a:t>
            </a:r>
            <a:r>
              <a:rPr lang="ru-RU" sz="1400" b="1" dirty="0" smtClean="0"/>
              <a:t>»?</a:t>
            </a:r>
          </a:p>
          <a:p>
            <a:r>
              <a:rPr lang="ru-RU" sz="1400" dirty="0" smtClean="0"/>
              <a:t>- игра,</a:t>
            </a:r>
          </a:p>
          <a:p>
            <a:r>
              <a:rPr lang="ru-RU" sz="1400" dirty="0" smtClean="0"/>
              <a:t>- браузер,</a:t>
            </a:r>
          </a:p>
          <a:p>
            <a:r>
              <a:rPr lang="ru-RU" sz="1400" dirty="0" smtClean="0"/>
              <a:t>- вирус,</a:t>
            </a:r>
          </a:p>
          <a:p>
            <a:r>
              <a:rPr lang="ru-RU" sz="1400" dirty="0" smtClean="0"/>
              <a:t>- марка зубной пасты.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6</a:t>
            </a:r>
            <a:endParaRPr lang="ru-RU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8000" cy="82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В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27584"/>
            <a:ext cx="6858000" cy="82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ТИХОМ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483768"/>
            <a:ext cx="685800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ЧЕРТИ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347864"/>
            <a:ext cx="685800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ВОДЯТСЯ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932040"/>
            <a:ext cx="6858000" cy="82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В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759624"/>
            <a:ext cx="6858000" cy="82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ТИХОМ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7415808"/>
            <a:ext cx="685800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ЧЕРТИ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8279904"/>
            <a:ext cx="685800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dirty="0" smtClean="0">
                <a:solidFill>
                  <a:schemeClr val="tx1"/>
                </a:solidFill>
                <a:latin typeface="a_Assuan" pitchFamily="18" charset="-52"/>
              </a:rPr>
              <a:t>ВОДЯТСЯ</a:t>
            </a:r>
            <a:endParaRPr lang="ru-RU" sz="5000" dirty="0">
              <a:solidFill>
                <a:schemeClr val="tx1"/>
              </a:solidFill>
              <a:latin typeface="a_Assuan" pitchFamily="18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1248" y="0"/>
            <a:ext cx="119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Приложение 7</a:t>
            </a:r>
            <a:endParaRPr lang="ru-RU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933</Words>
  <Application>Microsoft Office PowerPoint</Application>
  <PresentationFormat>Экран (4:3)</PresentationFormat>
  <Paragraphs>425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Ольга</cp:lastModifiedBy>
  <cp:revision>102</cp:revision>
  <dcterms:created xsi:type="dcterms:W3CDTF">2015-11-01T09:20:11Z</dcterms:created>
  <dcterms:modified xsi:type="dcterms:W3CDTF">2016-06-29T06:45:56Z</dcterms:modified>
</cp:coreProperties>
</file>